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61" r:id="rId5"/>
    <p:sldId id="262" r:id="rId6"/>
    <p:sldId id="257" r:id="rId7"/>
    <p:sldId id="258" r:id="rId8"/>
    <p:sldId id="265" r:id="rId9"/>
    <p:sldId id="266" r:id="rId10"/>
    <p:sldId id="267" r:id="rId11"/>
    <p:sldId id="268" r:id="rId12"/>
    <p:sldId id="269" r:id="rId13"/>
    <p:sldId id="270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C48A5-59ED-4FEE-B33D-DC561EE67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65BEF-A9C1-48D2-945E-A36BB816E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055E4-D46A-4B7C-8B4F-77D3E9BB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4F985-65DF-4D70-BF6C-EE0AD023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56E02-20E5-4D59-8D78-E745DA9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9A450-7735-4007-8C7A-C5FA172A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4223D5-ABF3-462A-BC5C-BDCA358D6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5706B-5BF1-43D3-A95E-596E6187A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07A9E-0A8A-457D-B893-272F25ED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3AC03-8991-45F3-80A4-8F339732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60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70E236F-4A2D-4CDA-B374-DDFFE92CBB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78A987-A4C2-47BB-B75E-C8D38E106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A34FC-9F93-46F4-B7EC-28818C82E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C78F16-7277-448A-A628-9A76EE8C5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7586-D071-4928-B79C-584192B47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7B135-B387-4EC4-AEAF-DE19F059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9F84B-AF0A-41A3-88AC-77307B12C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41857-7E3D-4E1C-B3A4-DBC62918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BE8F48-A155-4B32-9FA5-F6A97B2B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96B1C-69D6-4E69-AA37-B1AF8ACA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8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3BB16-58E4-4ED3-B702-ADFA02A2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5FEC5A-490E-43F0-9A19-06114238C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98B42-8D2A-442E-90C1-BAC3CE54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1B8D05-D278-42B9-BD4A-246C3C27E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6E0B0A-2B90-4A5E-8614-AB3D6306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8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F123F-AFCF-4821-9801-220CB75F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11F884-ABC1-4203-85FB-AB2A5BA13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68E84C-9D55-4023-BA6E-D9BA83925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42C31B-3F8E-48A6-85BE-407D2B3F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14E63-B872-4217-8F97-E241EB9E8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EA5A7D-535D-4370-BB9F-9C4D899F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8467-D2F7-4F6F-B13D-DB48FC934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E34BA-8510-4AB9-9C48-FA7E774A2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C623CF-B717-444A-B2B7-4D2F6174B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28F1D3-46C7-4B82-94D1-56940A969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C9CCE6-DD5C-4ED7-87B7-DE6E6E472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126B00-3D09-4298-818B-26CD5ADD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5C844B-EDFC-4CE3-ADD3-5177DB15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91AAD21-A669-43FD-8DFB-D566A64C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6FD7-4763-41B3-B560-63A1A3BE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8A5146-B6EA-4990-8A79-6993B601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FBFEF9-5D59-4EE4-A676-1C9737C6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A3EDCB-1494-48E8-90F3-C49591A5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9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10BDAA-7085-46D1-9990-C7048D3F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3E5EFE-6FFF-4CC6-912C-A21F269E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9D6F7F-4F33-47CD-84D8-9731803C1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8736A-CA84-4B7A-BF30-4376FCEBC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AAFA51-358F-4C8E-913F-789E5100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7F6CA7-3369-47C8-9770-75CFCDCEA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335F9A-2627-46E0-A0E4-7A229EC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A4DE60-142B-4D68-96D5-F3E74D97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CF1A16-6F6C-4343-953D-B52F4AF8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8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D17D7-5F9C-4608-A02C-2519EFC7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8D6D59-34FF-466E-845A-E240FE7CD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87C6CF-3FE5-45CE-BF12-E6FB937CA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4995DB-0F03-451D-925B-63C9347B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77947D-F8B3-40C0-925F-E335A494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B90F9B-7043-4EE4-BD5A-DE5C378D4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5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BC908-95CA-4DB1-A5C9-8C62F0A7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AFC90E-1B33-4C82-AD42-58306E7B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C6674-1314-4B5B-8EB8-85E4760C3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34F30-BE50-437A-83E8-91ACDB713F21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9F63AB-0482-4BC1-9AEA-B12BD081C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CAB12-DADD-4758-84BE-D3FB1A08E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1083-00DF-4BFC-AF2F-B97D4A7B7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4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D2570-BC91-4602-B8BE-12B12A941014}"/>
              </a:ext>
            </a:extLst>
          </p:cNvPr>
          <p:cNvSpPr txBox="1"/>
          <p:nvPr/>
        </p:nvSpPr>
        <p:spPr>
          <a:xfrm>
            <a:off x="3170766" y="1972733"/>
            <a:ext cx="5850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Государственного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16385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E668E1-C8AB-47F9-8BF7-E526228F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66687"/>
            <a:ext cx="957262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7B31E8-A648-4374-B342-B87E4EA1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83" y="968951"/>
            <a:ext cx="12105273" cy="46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B709AE-0681-45DB-9103-D00E9F25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716107"/>
            <a:ext cx="9477375" cy="3638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656D63-D89E-4358-9255-1001A2B3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2" y="3916507"/>
            <a:ext cx="45910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3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ABCC72-CCB9-491B-9C69-92B25F618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974273"/>
            <a:ext cx="1045028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931" y="167810"/>
            <a:ext cx="181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198" y="994886"/>
            <a:ext cx="108585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влияние на абсолютный прирост суммы налога на добавленную стоимость изменения размера налоговой базы и налоговой ставки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добавленную стоимость, ставка налога и налоговая база по региону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77004"/>
              </p:ext>
            </p:extLst>
          </p:nvPr>
        </p:nvGraphicFramePr>
        <p:xfrm>
          <a:off x="838198" y="3018371"/>
          <a:ext cx="10506078" cy="25237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7650">
                  <a:extLst>
                    <a:ext uri="{9D8B030D-6E8A-4147-A177-3AD203B41FA5}">
                      <a16:colId xmlns:a16="http://schemas.microsoft.com/office/drawing/2014/main" val="22564894"/>
                    </a:ext>
                  </a:extLst>
                </a:gridCol>
                <a:gridCol w="1746084">
                  <a:extLst>
                    <a:ext uri="{9D8B030D-6E8A-4147-A177-3AD203B41FA5}">
                      <a16:colId xmlns:a16="http://schemas.microsoft.com/office/drawing/2014/main" val="3070188427"/>
                    </a:ext>
                  </a:extLst>
                </a:gridCol>
                <a:gridCol w="1808522">
                  <a:extLst>
                    <a:ext uri="{9D8B030D-6E8A-4147-A177-3AD203B41FA5}">
                      <a16:colId xmlns:a16="http://schemas.microsoft.com/office/drawing/2014/main" val="3290104245"/>
                    </a:ext>
                  </a:extLst>
                </a:gridCol>
                <a:gridCol w="1903822">
                  <a:extLst>
                    <a:ext uri="{9D8B030D-6E8A-4147-A177-3AD203B41FA5}">
                      <a16:colId xmlns:a16="http://schemas.microsoft.com/office/drawing/2014/main" val="3084218522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плану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65646907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НДС, млн. руб.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Ставка НДС, (С), %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Добавленная   стоимость,   (Б),   млн. руб.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22026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110130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22518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125100 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14970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231897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830" y="1674113"/>
            <a:ext cx="10178341" cy="365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" y="448091"/>
            <a:ext cx="1115853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методы анализа государственного бюджета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поступлением доходов и расходованием денежных средств государственного бюджета;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и структуру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бюджета и отдельных его статей;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анализировать:</a:t>
            </a:r>
          </a:p>
          <a:p>
            <a:pPr marL="714375" indent="542925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динамике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 статей государственного бюджета;</a:t>
            </a:r>
          </a:p>
          <a:p>
            <a:pPr marL="714375" indent="542925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закономерности распределения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средств;</a:t>
            </a:r>
          </a:p>
          <a:p>
            <a:pPr marL="714375" indent="542925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факторов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и расходы государственного бюджета;</a:t>
            </a:r>
          </a:p>
          <a:p>
            <a:pPr marL="714375" indent="542925">
              <a:buFont typeface="Courier New" panose="02070309020205020404" pitchFamily="49" charset="0"/>
              <a:buChar char="o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показателями доходов и расходов.</a:t>
            </a:r>
          </a:p>
        </p:txBody>
      </p:sp>
    </p:spTree>
    <p:extLst>
      <p:ext uri="{BB962C8B-B14F-4D97-AF65-F5344CB8AC3E}">
        <p14:creationId xmlns:p14="http://schemas.microsoft.com/office/powerpoint/2010/main" val="1599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31" y="38320"/>
            <a:ext cx="181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1.1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6253" y="608350"/>
            <a:ext cx="11753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Исчислить структуру и динамику доходов консолидированного бюджета России и сделать выводы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Доходы консолидированного бюджета РФ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518878"/>
              </p:ext>
            </p:extLst>
          </p:nvPr>
        </p:nvGraphicFramePr>
        <p:xfrm>
          <a:off x="1876425" y="1409856"/>
          <a:ext cx="8896349" cy="54481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44729">
                  <a:extLst>
                    <a:ext uri="{9D8B030D-6E8A-4147-A177-3AD203B41FA5}">
                      <a16:colId xmlns:a16="http://schemas.microsoft.com/office/drawing/2014/main" val="2805992724"/>
                    </a:ext>
                  </a:extLst>
                </a:gridCol>
                <a:gridCol w="998023">
                  <a:extLst>
                    <a:ext uri="{9D8B030D-6E8A-4147-A177-3AD203B41FA5}">
                      <a16:colId xmlns:a16="http://schemas.microsoft.com/office/drawing/2014/main" val="3976313148"/>
                    </a:ext>
                  </a:extLst>
                </a:gridCol>
                <a:gridCol w="558034">
                  <a:extLst>
                    <a:ext uri="{9D8B030D-6E8A-4147-A177-3AD203B41FA5}">
                      <a16:colId xmlns:a16="http://schemas.microsoft.com/office/drawing/2014/main" val="4276618619"/>
                    </a:ext>
                  </a:extLst>
                </a:gridCol>
                <a:gridCol w="826320">
                  <a:extLst>
                    <a:ext uri="{9D8B030D-6E8A-4147-A177-3AD203B41FA5}">
                      <a16:colId xmlns:a16="http://schemas.microsoft.com/office/drawing/2014/main" val="464388847"/>
                    </a:ext>
                  </a:extLst>
                </a:gridCol>
                <a:gridCol w="869243">
                  <a:extLst>
                    <a:ext uri="{9D8B030D-6E8A-4147-A177-3AD203B41FA5}">
                      <a16:colId xmlns:a16="http://schemas.microsoft.com/office/drawing/2014/main" val="3730218473"/>
                    </a:ext>
                  </a:extLst>
                </a:gridCol>
              </a:tblGrid>
              <a:tr h="103110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доходов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337736"/>
                  </a:ext>
                </a:extLst>
              </a:tr>
              <a:tr h="3513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 руб.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млрд. руб.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3284459309"/>
                  </a:ext>
                </a:extLst>
              </a:tr>
              <a:tr h="26349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. Налоговые доходы - всего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90,6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4335,3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614514980"/>
                  </a:ext>
                </a:extLst>
              </a:tr>
              <a:tr h="87832">
                <a:tc gridSpan="5"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452272340"/>
                  </a:ext>
                </a:extLst>
              </a:tr>
              <a:tr h="103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   Налоги на прибыль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предприятий и организаций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18,8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1288,7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449360243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   НДС.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965,0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499826904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   Акцизы.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1923236128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    Лицензионные и регистрационные сбор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0,03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861131542"/>
                  </a:ext>
                </a:extLst>
              </a:tr>
              <a:tr h="87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    Платежи      за      пользование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природными ресурсами.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525,2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836408466"/>
                  </a:ext>
                </a:extLst>
              </a:tr>
              <a:tr h="878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   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Ввозные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таможенные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пошлины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761,0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717853223"/>
                  </a:ext>
                </a:extLst>
              </a:tr>
              <a:tr h="92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физических лиц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769567424"/>
                  </a:ext>
                </a:extLst>
              </a:tr>
              <a:tr h="2215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    Прочие    налоги, пошлины.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7,5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75,5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3301993193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Неналоговые доходы - всего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322,6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514771002"/>
                  </a:ext>
                </a:extLst>
              </a:tr>
              <a:tr h="961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072636391"/>
                  </a:ext>
                </a:extLst>
              </a:tr>
              <a:tr h="1004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   Доходы        от        имущества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находящегося в федеральной собственности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287,3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024721137"/>
                  </a:ext>
                </a:extLst>
              </a:tr>
              <a:tr h="1115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   Доходы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предпринимательской деятельности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1995522472"/>
                  </a:ext>
                </a:extLst>
              </a:tr>
              <a:tr h="961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    Прочие неналоговые доходы.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87192778"/>
                  </a:ext>
                </a:extLst>
              </a:tr>
              <a:tr h="9619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 Доходы целевых бюджетных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148,9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2622420812"/>
                  </a:ext>
                </a:extLst>
              </a:tr>
              <a:tr h="17566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618" marR="11618" marT="0" marB="0" anchor="ctr"/>
                </a:tc>
                <a:extLst>
                  <a:ext uri="{0D108BD9-81ED-4DB2-BD59-A6C34878D82A}">
                    <a16:rowId xmlns:a16="http://schemas.microsoft.com/office/drawing/2014/main" val="711419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1AA97-7E29-4BAF-84A3-BEFB4B33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8" y="1968199"/>
            <a:ext cx="11733342" cy="29216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31" y="38320"/>
            <a:ext cx="181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1.2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1B78B1-64D5-45F5-A6CD-A1E5B92C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442" y="1323975"/>
            <a:ext cx="10820361" cy="354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D392007-23B0-4C38-876E-3EB18C60E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727072"/>
              </p:ext>
            </p:extLst>
          </p:nvPr>
        </p:nvGraphicFramePr>
        <p:xfrm>
          <a:off x="2786063" y="945847"/>
          <a:ext cx="67087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511280" imgH="279360" progId="Equation.DSMT4">
                  <p:embed/>
                </p:oleObj>
              </mc:Choice>
              <mc:Fallback>
                <p:oleObj name="Equation" r:id="rId3" imgW="1511280" imgH="27936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EB20FFC5-CAA5-488E-8F77-D3799FAE02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945847"/>
                        <a:ext cx="6708775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EAFA79B-4BC7-48AB-B4B1-50DEF369F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742812"/>
              </p:ext>
            </p:extLst>
          </p:nvPr>
        </p:nvGraphicFramePr>
        <p:xfrm>
          <a:off x="2786063" y="3029177"/>
          <a:ext cx="63150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1422360" imgH="279360" progId="Equation.DSMT4">
                  <p:embed/>
                </p:oleObj>
              </mc:Choice>
              <mc:Fallback>
                <p:oleObj name="Equation" r:id="rId5" imgW="1422360" imgH="27936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D392007-23B0-4C38-876E-3EB18C60E3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3029177"/>
                        <a:ext cx="6315075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B63F26B-688A-4275-B587-E108AF1A8EB5}"/>
              </a:ext>
            </a:extLst>
          </p:cNvPr>
          <p:cNvSpPr txBox="1"/>
          <p:nvPr/>
        </p:nvSpPr>
        <p:spPr>
          <a:xfrm>
            <a:off x="3268135" y="245756"/>
            <a:ext cx="691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изменения объема налоговой базы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FE99E-858B-40CC-A3ED-9AD8DC29CA6B}"/>
              </a:ext>
            </a:extLst>
          </p:cNvPr>
          <p:cNvSpPr txBox="1"/>
          <p:nvPr/>
        </p:nvSpPr>
        <p:spPr>
          <a:xfrm>
            <a:off x="3403601" y="2317861"/>
            <a:ext cx="691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изменения налоговой ставки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089AA17-5BE9-4F36-84BC-0444D5A5A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232"/>
              </p:ext>
            </p:extLst>
          </p:nvPr>
        </p:nvGraphicFramePr>
        <p:xfrm>
          <a:off x="2701925" y="5270500"/>
          <a:ext cx="648493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7" imgW="1460160" imgH="279360" progId="Equation.DSMT4">
                  <p:embed/>
                </p:oleObj>
              </mc:Choice>
              <mc:Fallback>
                <p:oleObj name="Equation" r:id="rId7" imgW="1460160" imgH="27936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0EAFA79B-4BC7-48AB-B4B1-50DEF369F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5270500"/>
                        <a:ext cx="6484938" cy="1122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B79909D-DA57-48B9-804E-5EADCB9A9EC3}"/>
              </a:ext>
            </a:extLst>
          </p:cNvPr>
          <p:cNvSpPr txBox="1"/>
          <p:nvPr/>
        </p:nvSpPr>
        <p:spPr>
          <a:xfrm>
            <a:off x="3403601" y="4558958"/>
            <a:ext cx="6917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Абсолютное изменение за счет двух факторов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02634" y="245756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02634" y="4558957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76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4025" y="515407"/>
            <a:ext cx="8710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отчислений в государственный бюджет (d) за счет изменения: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6335" y="2083017"/>
            <a:ext cx="3235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налоговой базы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DD392007-23B0-4C38-876E-3EB18C60E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41847"/>
              </p:ext>
            </p:extLst>
          </p:nvPr>
        </p:nvGraphicFramePr>
        <p:xfrm>
          <a:off x="984016" y="3186908"/>
          <a:ext cx="4200524" cy="120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3" imgW="1600200" imgH="507960" progId="Equation.DSMT4">
                  <p:embed/>
                </p:oleObj>
              </mc:Choice>
              <mc:Fallback>
                <p:oleObj name="Equation" r:id="rId3" imgW="1600200" imgH="50796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D392007-23B0-4C38-876E-3EB18C60E3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4016" y="3186908"/>
                        <a:ext cx="4200524" cy="12064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448035" y="2083016"/>
            <a:ext cx="2480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ставки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D392007-23B0-4C38-876E-3EB18C60E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309800"/>
              </p:ext>
            </p:extLst>
          </p:nvPr>
        </p:nvGraphicFramePr>
        <p:xfrm>
          <a:off x="6655260" y="3186908"/>
          <a:ext cx="406558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5" imgW="1549080" imgH="507960" progId="Equation.DSMT4">
                  <p:embed/>
                </p:oleObj>
              </mc:Choice>
              <mc:Fallback>
                <p:oleObj name="Equation" r:id="rId5" imgW="1549080" imgH="50796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DD392007-23B0-4C38-876E-3EB18C60E3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5260" y="3186908"/>
                        <a:ext cx="4065588" cy="1204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628ADE-3E88-435D-B9F0-14920B1A7D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19"/>
          <a:stretch/>
        </p:blipFill>
        <p:spPr>
          <a:xfrm>
            <a:off x="1195387" y="952500"/>
            <a:ext cx="9801225" cy="56530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631" y="38320"/>
            <a:ext cx="1819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1.3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5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AAAE06-31A0-4A3C-B406-5D7FA93D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06" y="301336"/>
            <a:ext cx="9477375" cy="5715000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6689A6-2A35-4D66-A467-5BCEAD00F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21716"/>
              </p:ext>
            </p:extLst>
          </p:nvPr>
        </p:nvGraphicFramePr>
        <p:xfrm>
          <a:off x="3011488" y="5734050"/>
          <a:ext cx="522287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4" imgW="1676160" imgH="304560" progId="Equation.DSMT4">
                  <p:embed/>
                </p:oleObj>
              </mc:Choice>
              <mc:Fallback>
                <p:oleObj name="Equation" r:id="rId4" imgW="1676160" imgH="3045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089AA17-5BE9-4F36-84BC-0444D5A5A7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5734050"/>
                        <a:ext cx="5222875" cy="858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2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387</Words>
  <Application>Microsoft Office PowerPoint</Application>
  <PresentationFormat>Широкоэкранный</PresentationFormat>
  <Paragraphs>131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Times New Roman</vt:lpstr>
      <vt:lpstr>Тема Office</vt:lpstr>
      <vt:lpstr>Equation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Скрипниченко</dc:creator>
  <cp:lastModifiedBy>Admin</cp:lastModifiedBy>
  <cp:revision>15</cp:revision>
  <dcterms:created xsi:type="dcterms:W3CDTF">2021-01-18T12:21:12Z</dcterms:created>
  <dcterms:modified xsi:type="dcterms:W3CDTF">2024-01-10T10:59:07Z</dcterms:modified>
</cp:coreProperties>
</file>